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2" r:id="rId22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7" Type="http://schemas.openxmlformats.org/officeDocument/2006/relationships/slide" Target="slides/slide10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8" name="Shape 10488"/>
        <p:cNvGrpSpPr/>
        <p:nvPr/>
      </p:nvGrpSpPr>
      <p:grpSpPr>
        <a:xfrm>
          <a:off x="0" y="0"/>
          <a:ext cx="0" cy="0"/>
          <a:chOff x="0" y="0"/>
          <a:chExt cx="0" cy="0"/>
        </a:xfrm>
      </p:grpSpPr>
      <p:sp>
        <p:nvSpPr>
          <p:cNvPr id="10489" name="Google Shape;10489;p1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90" name="Google Shape;10490;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US">
                <a:latin typeface="Times New Roman"/>
                <a:ea typeface="Times New Roman"/>
                <a:cs typeface="Times New Roman"/>
                <a:sym typeface="Times New Roman"/>
              </a:rPr>
              <a:t>Such indices often include identifying areas for preservation based on levels of endemism or species richness and degree of threat. </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US">
                <a:latin typeface="Times New Roman"/>
                <a:ea typeface="Times New Roman"/>
                <a:cs typeface="Times New Roman"/>
                <a:sym typeface="Times New Roman"/>
              </a:rPr>
              <a:t> “hotspot” approaches are a valuable first step in prioritizing regions for preservation but when restricted only to simple indexes they may fail to capture essential evolutionary processes that promote and sustain diversity  </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US">
                <a:latin typeface="Times New Roman"/>
                <a:ea typeface="Times New Roman"/>
                <a:cs typeface="Times New Roman"/>
                <a:sym typeface="Times New Roman"/>
              </a:rPr>
              <a:t>hotspots suffer from two main limitations.</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US">
                <a:latin typeface="Times New Roman"/>
                <a:ea typeface="Times New Roman"/>
                <a:cs typeface="Times New Roman"/>
                <a:sym typeface="Times New Roman"/>
              </a:rPr>
              <a:t> </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notesSlide" Target="../notesSlides/notesSlide107.xml"/><Relationship Id="rId3" Type="http://schemas.openxmlformats.org/officeDocument/2006/relationships/image" Target="../media/image240.png"/><Relationship Id="rId4" Type="http://schemas.openxmlformats.org/officeDocument/2006/relationships/image" Target="../media/image238.png"/><Relationship Id="rId5" Type="http://schemas.openxmlformats.org/officeDocument/2006/relationships/image" Target="../media/image243.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image" Target="../media/image250.png"/></Relationships>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91" name="Shape 10491"/>
        <p:cNvGrpSpPr/>
        <p:nvPr/>
      </p:nvGrpSpPr>
      <p:grpSpPr>
        <a:xfrm>
          <a:off x="0" y="0"/>
          <a:ext cx="0" cy="0"/>
          <a:chOff x="0" y="0"/>
          <a:chExt cx="0" cy="0"/>
        </a:xfrm>
      </p:grpSpPr>
      <p:pic>
        <p:nvPicPr>
          <p:cNvPr id="10492" name="Google Shape;10492;p1537"/>
          <p:cNvPicPr preferRelativeResize="0"/>
          <p:nvPr/>
        </p:nvPicPr>
        <p:blipFill rotWithShape="1">
          <a:blip r:embed="rId3">
            <a:alphaModFix/>
          </a:blip>
          <a:srcRect b="0" l="0" r="0" t="0"/>
          <a:stretch/>
        </p:blipFill>
        <p:spPr>
          <a:xfrm>
            <a:off x="152401" y="922866"/>
            <a:ext cx="1917700" cy="2585156"/>
          </a:xfrm>
          <a:prstGeom prst="rect">
            <a:avLst/>
          </a:prstGeom>
          <a:noFill/>
          <a:ln>
            <a:noFill/>
          </a:ln>
        </p:spPr>
      </p:pic>
      <p:pic>
        <p:nvPicPr>
          <p:cNvPr id="10493" name="Google Shape;10493;p1537"/>
          <p:cNvPicPr preferRelativeResize="0"/>
          <p:nvPr/>
        </p:nvPicPr>
        <p:blipFill rotWithShape="1">
          <a:blip r:embed="rId4">
            <a:alphaModFix/>
          </a:blip>
          <a:srcRect b="0" l="0" r="0" t="0"/>
          <a:stretch/>
        </p:blipFill>
        <p:spPr>
          <a:xfrm>
            <a:off x="228600" y="3903133"/>
            <a:ext cx="2540000" cy="2269067"/>
          </a:xfrm>
          <a:prstGeom prst="rect">
            <a:avLst/>
          </a:prstGeom>
          <a:noFill/>
          <a:ln>
            <a:noFill/>
          </a:ln>
        </p:spPr>
      </p:pic>
      <p:pic>
        <p:nvPicPr>
          <p:cNvPr id="10494" name="Google Shape;10494;p1537"/>
          <p:cNvPicPr preferRelativeResize="0"/>
          <p:nvPr/>
        </p:nvPicPr>
        <p:blipFill rotWithShape="1">
          <a:blip r:embed="rId5">
            <a:alphaModFix/>
          </a:blip>
          <a:srcRect b="0" l="0" r="0" t="0"/>
          <a:stretch/>
        </p:blipFill>
        <p:spPr>
          <a:xfrm>
            <a:off x="3124201" y="1667934"/>
            <a:ext cx="2882900" cy="1693333"/>
          </a:xfrm>
          <a:prstGeom prst="rect">
            <a:avLst/>
          </a:prstGeom>
          <a:noFill/>
          <a:ln>
            <a:noFill/>
          </a:ln>
        </p:spPr>
      </p:pic>
      <p:pic>
        <p:nvPicPr>
          <p:cNvPr id="10495" name="Google Shape;10495;p1537"/>
          <p:cNvPicPr preferRelativeResize="0"/>
          <p:nvPr/>
        </p:nvPicPr>
        <p:blipFill rotWithShape="1">
          <a:blip r:embed="rId6">
            <a:alphaModFix/>
          </a:blip>
          <a:srcRect b="0" l="0" r="0" t="0"/>
          <a:stretch/>
        </p:blipFill>
        <p:spPr>
          <a:xfrm>
            <a:off x="3276600" y="3767667"/>
            <a:ext cx="2540000" cy="2269067"/>
          </a:xfrm>
          <a:prstGeom prst="rect">
            <a:avLst/>
          </a:prstGeom>
          <a:noFill/>
          <a:ln>
            <a:noFill/>
          </a:ln>
        </p:spPr>
      </p:pic>
      <p:pic>
        <p:nvPicPr>
          <p:cNvPr id="10496" name="Google Shape;10496;p1537"/>
          <p:cNvPicPr preferRelativeResize="0"/>
          <p:nvPr/>
        </p:nvPicPr>
        <p:blipFill rotWithShape="1">
          <a:blip r:embed="rId7">
            <a:alphaModFix/>
          </a:blip>
          <a:srcRect b="0" l="0" r="0" t="0"/>
          <a:stretch/>
        </p:blipFill>
        <p:spPr>
          <a:xfrm>
            <a:off x="7010401" y="990600"/>
            <a:ext cx="1917700" cy="2573867"/>
          </a:xfrm>
          <a:prstGeom prst="rect">
            <a:avLst/>
          </a:prstGeom>
          <a:noFill/>
          <a:ln>
            <a:noFill/>
          </a:ln>
        </p:spPr>
      </p:pic>
      <p:pic>
        <p:nvPicPr>
          <p:cNvPr id="10497" name="Google Shape;10497;p1537"/>
          <p:cNvPicPr preferRelativeResize="0"/>
          <p:nvPr/>
        </p:nvPicPr>
        <p:blipFill rotWithShape="1">
          <a:blip r:embed="rId8">
            <a:alphaModFix/>
          </a:blip>
          <a:srcRect b="0" l="0" r="0" t="0"/>
          <a:stretch/>
        </p:blipFill>
        <p:spPr>
          <a:xfrm>
            <a:off x="6400800" y="4038600"/>
            <a:ext cx="2540000" cy="2257778"/>
          </a:xfrm>
          <a:prstGeom prst="rect">
            <a:avLst/>
          </a:prstGeom>
          <a:noFill/>
          <a:ln>
            <a:noFill/>
          </a:ln>
        </p:spPr>
      </p:pic>
      <p:sp>
        <p:nvSpPr>
          <p:cNvPr id="10498" name="Google Shape;10498;p1537"/>
          <p:cNvSpPr txBox="1"/>
          <p:nvPr/>
        </p:nvSpPr>
        <p:spPr>
          <a:xfrm>
            <a:off x="2438401" y="516467"/>
            <a:ext cx="441819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FFFF"/>
                </a:solidFill>
                <a:latin typeface="Arial"/>
                <a:ea typeface="Arial"/>
                <a:cs typeface="Arial"/>
                <a:sym typeface="Arial"/>
              </a:rPr>
              <a:t>Biodiversity Hotspots</a:t>
            </a:r>
            <a:endParaRPr/>
          </a:p>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